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27432000" cy="16459200"/>
  <p:notesSz cx="6858000" cy="9144000"/>
  <p:defaultTextStyle>
    <a:defPPr>
      <a:defRPr lang="en-US"/>
    </a:defPPr>
    <a:lvl1pPr marL="0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1pPr>
    <a:lvl2pPr marL="1053389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2pPr>
    <a:lvl3pPr marL="2106778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3pPr>
    <a:lvl4pPr marL="3160166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4pPr>
    <a:lvl5pPr marL="4213555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5pPr>
    <a:lvl6pPr marL="5266944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6pPr>
    <a:lvl7pPr marL="6320333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7pPr>
    <a:lvl8pPr marL="7373722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8pPr>
    <a:lvl9pPr marL="8427110" algn="l" defTabSz="2106778" rtl="0" eaLnBrk="1" latinLnBrk="0" hangingPunct="1">
      <a:defRPr sz="414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908"/>
    <p:restoredTop sz="94635"/>
  </p:normalViewPr>
  <p:slideViewPr>
    <p:cSldViewPr snapToGrid="0" snapToObjects="1">
      <p:cViewPr>
        <p:scale>
          <a:sx n="58" d="100"/>
          <a:sy n="58" d="100"/>
        </p:scale>
        <p:origin x="-2440" y="-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2693671"/>
            <a:ext cx="20574000" cy="5730240"/>
          </a:xfrm>
        </p:spPr>
        <p:txBody>
          <a:bodyPr anchor="b"/>
          <a:lstStyle>
            <a:lvl1pPr algn="ctr">
              <a:defRPr sz="13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8644891"/>
            <a:ext cx="20574000" cy="3973829"/>
          </a:xfrm>
        </p:spPr>
        <p:txBody>
          <a:bodyPr/>
          <a:lstStyle>
            <a:lvl1pPr marL="0" indent="0" algn="ctr">
              <a:buNone/>
              <a:defRPr sz="5400"/>
            </a:lvl1pPr>
            <a:lvl2pPr marL="1028700" indent="0" algn="ctr">
              <a:buNone/>
              <a:defRPr sz="4500"/>
            </a:lvl2pPr>
            <a:lvl3pPr marL="2057400" indent="0" algn="ctr">
              <a:buNone/>
              <a:defRPr sz="4050"/>
            </a:lvl3pPr>
            <a:lvl4pPr marL="3086100" indent="0" algn="ctr">
              <a:buNone/>
              <a:defRPr sz="3600"/>
            </a:lvl4pPr>
            <a:lvl5pPr marL="4114800" indent="0" algn="ctr">
              <a:buNone/>
              <a:defRPr sz="3600"/>
            </a:lvl5pPr>
            <a:lvl6pPr marL="5143500" indent="0" algn="ctr">
              <a:buNone/>
              <a:defRPr sz="3600"/>
            </a:lvl6pPr>
            <a:lvl7pPr marL="6172200" indent="0" algn="ctr">
              <a:buNone/>
              <a:defRPr sz="3600"/>
            </a:lvl7pPr>
            <a:lvl8pPr marL="7200900" indent="0" algn="ctr">
              <a:buNone/>
              <a:defRPr sz="3600"/>
            </a:lvl8pPr>
            <a:lvl9pPr marL="8229600" indent="0" algn="ctr">
              <a:buNone/>
              <a:defRPr sz="3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876300"/>
            <a:ext cx="5915025" cy="139484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876300"/>
            <a:ext cx="17402175" cy="139484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4103372"/>
            <a:ext cx="23660100" cy="6846569"/>
          </a:xfrm>
        </p:spPr>
        <p:txBody>
          <a:bodyPr anchor="b"/>
          <a:lstStyle>
            <a:lvl1pPr>
              <a:defRPr sz="13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11014712"/>
            <a:ext cx="23660100" cy="3600449"/>
          </a:xfrm>
        </p:spPr>
        <p:txBody>
          <a:bodyPr/>
          <a:lstStyle>
            <a:lvl1pPr marL="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1pPr>
            <a:lvl2pPr marL="102870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2pPr>
            <a:lvl3pPr marL="2057400" indent="0">
              <a:buNone/>
              <a:defRPr sz="4050">
                <a:solidFill>
                  <a:schemeClr val="tx1">
                    <a:tint val="75000"/>
                  </a:schemeClr>
                </a:solidFill>
              </a:defRPr>
            </a:lvl3pPr>
            <a:lvl4pPr marL="30861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4pPr>
            <a:lvl5pPr marL="4114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5pPr>
            <a:lvl6pPr marL="51435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6pPr>
            <a:lvl7pPr marL="61722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7pPr>
            <a:lvl8pPr marL="72009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8pPr>
            <a:lvl9pPr marL="82296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4381500"/>
            <a:ext cx="11658600" cy="104432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4381500"/>
            <a:ext cx="11658600" cy="104432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876301"/>
            <a:ext cx="23660100" cy="31813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4" y="4034791"/>
            <a:ext cx="11605021" cy="1977389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050" b="1"/>
            </a:lvl3pPr>
            <a:lvl4pPr marL="3086100" indent="0">
              <a:buNone/>
              <a:defRPr sz="3600" b="1"/>
            </a:lvl4pPr>
            <a:lvl5pPr marL="4114800" indent="0">
              <a:buNone/>
              <a:defRPr sz="3600" b="1"/>
            </a:lvl5pPr>
            <a:lvl6pPr marL="5143500" indent="0">
              <a:buNone/>
              <a:defRPr sz="3600" b="1"/>
            </a:lvl6pPr>
            <a:lvl7pPr marL="6172200" indent="0">
              <a:buNone/>
              <a:defRPr sz="3600" b="1"/>
            </a:lvl7pPr>
            <a:lvl8pPr marL="7200900" indent="0">
              <a:buNone/>
              <a:defRPr sz="3600" b="1"/>
            </a:lvl8pPr>
            <a:lvl9pPr marL="8229600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4" y="6012180"/>
            <a:ext cx="11605021" cy="88430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4034791"/>
            <a:ext cx="11662173" cy="1977389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050" b="1"/>
            </a:lvl3pPr>
            <a:lvl4pPr marL="3086100" indent="0">
              <a:buNone/>
              <a:defRPr sz="3600" b="1"/>
            </a:lvl4pPr>
            <a:lvl5pPr marL="4114800" indent="0">
              <a:buNone/>
              <a:defRPr sz="3600" b="1"/>
            </a:lvl5pPr>
            <a:lvl6pPr marL="5143500" indent="0">
              <a:buNone/>
              <a:defRPr sz="3600" b="1"/>
            </a:lvl6pPr>
            <a:lvl7pPr marL="6172200" indent="0">
              <a:buNone/>
              <a:defRPr sz="3600" b="1"/>
            </a:lvl7pPr>
            <a:lvl8pPr marL="7200900" indent="0">
              <a:buNone/>
              <a:defRPr sz="3600" b="1"/>
            </a:lvl8pPr>
            <a:lvl9pPr marL="8229600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6012180"/>
            <a:ext cx="11662173" cy="88430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1097280"/>
            <a:ext cx="8847533" cy="38404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2369821"/>
            <a:ext cx="13887450" cy="11696700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4937760"/>
            <a:ext cx="8847533" cy="9147811"/>
          </a:xfrm>
        </p:spPr>
        <p:txBody>
          <a:bodyPr/>
          <a:lstStyle>
            <a:lvl1pPr marL="0" indent="0">
              <a:buNone/>
              <a:defRPr sz="3600"/>
            </a:lvl1pPr>
            <a:lvl2pPr marL="1028700" indent="0">
              <a:buNone/>
              <a:defRPr sz="3150"/>
            </a:lvl2pPr>
            <a:lvl3pPr marL="2057400" indent="0">
              <a:buNone/>
              <a:defRPr sz="2700"/>
            </a:lvl3pPr>
            <a:lvl4pPr marL="3086100" indent="0">
              <a:buNone/>
              <a:defRPr sz="2250"/>
            </a:lvl4pPr>
            <a:lvl5pPr marL="4114800" indent="0">
              <a:buNone/>
              <a:defRPr sz="2250"/>
            </a:lvl5pPr>
            <a:lvl6pPr marL="5143500" indent="0">
              <a:buNone/>
              <a:defRPr sz="2250"/>
            </a:lvl6pPr>
            <a:lvl7pPr marL="6172200" indent="0">
              <a:buNone/>
              <a:defRPr sz="2250"/>
            </a:lvl7pPr>
            <a:lvl8pPr marL="7200900" indent="0">
              <a:buNone/>
              <a:defRPr sz="2250"/>
            </a:lvl8pPr>
            <a:lvl9pPr marL="8229600" indent="0">
              <a:buNone/>
              <a:defRPr sz="22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1097280"/>
            <a:ext cx="8847533" cy="38404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2369821"/>
            <a:ext cx="13887450" cy="11696700"/>
          </a:xfrm>
        </p:spPr>
        <p:txBody>
          <a:bodyPr anchor="t"/>
          <a:lstStyle>
            <a:lvl1pPr marL="0" indent="0">
              <a:buNone/>
              <a:defRPr sz="7200"/>
            </a:lvl1pPr>
            <a:lvl2pPr marL="1028700" indent="0">
              <a:buNone/>
              <a:defRPr sz="6300"/>
            </a:lvl2pPr>
            <a:lvl3pPr marL="2057400" indent="0">
              <a:buNone/>
              <a:defRPr sz="5400"/>
            </a:lvl3pPr>
            <a:lvl4pPr marL="3086100" indent="0">
              <a:buNone/>
              <a:defRPr sz="4500"/>
            </a:lvl4pPr>
            <a:lvl5pPr marL="4114800" indent="0">
              <a:buNone/>
              <a:defRPr sz="4500"/>
            </a:lvl5pPr>
            <a:lvl6pPr marL="5143500" indent="0">
              <a:buNone/>
              <a:defRPr sz="4500"/>
            </a:lvl6pPr>
            <a:lvl7pPr marL="6172200" indent="0">
              <a:buNone/>
              <a:defRPr sz="4500"/>
            </a:lvl7pPr>
            <a:lvl8pPr marL="7200900" indent="0">
              <a:buNone/>
              <a:defRPr sz="4500"/>
            </a:lvl8pPr>
            <a:lvl9pPr marL="8229600" indent="0">
              <a:buNone/>
              <a:defRPr sz="4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4937760"/>
            <a:ext cx="8847533" cy="9147811"/>
          </a:xfrm>
        </p:spPr>
        <p:txBody>
          <a:bodyPr/>
          <a:lstStyle>
            <a:lvl1pPr marL="0" indent="0">
              <a:buNone/>
              <a:defRPr sz="3600"/>
            </a:lvl1pPr>
            <a:lvl2pPr marL="1028700" indent="0">
              <a:buNone/>
              <a:defRPr sz="3150"/>
            </a:lvl2pPr>
            <a:lvl3pPr marL="2057400" indent="0">
              <a:buNone/>
              <a:defRPr sz="2700"/>
            </a:lvl3pPr>
            <a:lvl4pPr marL="3086100" indent="0">
              <a:buNone/>
              <a:defRPr sz="2250"/>
            </a:lvl4pPr>
            <a:lvl5pPr marL="4114800" indent="0">
              <a:buNone/>
              <a:defRPr sz="2250"/>
            </a:lvl5pPr>
            <a:lvl6pPr marL="5143500" indent="0">
              <a:buNone/>
              <a:defRPr sz="2250"/>
            </a:lvl6pPr>
            <a:lvl7pPr marL="6172200" indent="0">
              <a:buNone/>
              <a:defRPr sz="2250"/>
            </a:lvl7pPr>
            <a:lvl8pPr marL="7200900" indent="0">
              <a:buNone/>
              <a:defRPr sz="2250"/>
            </a:lvl8pPr>
            <a:lvl9pPr marL="8229600" indent="0">
              <a:buNone/>
              <a:defRPr sz="22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876301"/>
            <a:ext cx="23660100" cy="3181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4381500"/>
            <a:ext cx="23660100" cy="10443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15255241"/>
            <a:ext cx="6172200" cy="876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55468-27E2-554D-B5FE-24E160C2FEA6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15255241"/>
            <a:ext cx="9258300" cy="876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15255241"/>
            <a:ext cx="6172200" cy="876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EFCB8-8387-2F4F-BBD6-43A51F6A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057400" rtl="0" eaLnBrk="1" latinLnBrk="0" hangingPunct="1">
        <a:lnSpc>
          <a:spcPct val="90000"/>
        </a:lnSpc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2057400" rtl="0" eaLnBrk="1" latinLnBrk="0" hangingPunct="1">
        <a:lnSpc>
          <a:spcPct val="90000"/>
        </a:lnSpc>
        <a:spcBef>
          <a:spcPts val="2250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1pPr>
      <a:lvl2pPr marL="15430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5717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4pPr>
      <a:lvl5pPr marL="46291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5pPr>
      <a:lvl6pPr marL="56578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6pPr>
      <a:lvl7pPr marL="66865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7pPr>
      <a:lvl8pPr marL="77152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8pPr>
      <a:lvl9pPr marL="8743950" indent="-514350" algn="l" defTabSz="20574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3pPr>
      <a:lvl4pPr marL="30861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5pPr>
      <a:lvl6pPr marL="51435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6pPr>
      <a:lvl7pPr marL="61722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8pPr>
      <a:lvl9pPr marL="8229600" algn="l" defTabSz="2057400" rtl="0" eaLnBrk="1" latinLnBrk="0" hangingPunct="1">
        <a:defRPr sz="4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13779596" y="5919828"/>
            <a:ext cx="5394960" cy="1013353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55"/>
          <p:cNvSpPr>
            <a:spLocks noChangeArrowheads="1"/>
          </p:cNvSpPr>
          <p:nvPr/>
        </p:nvSpPr>
        <p:spPr bwMode="auto">
          <a:xfrm>
            <a:off x="228600" y="228600"/>
            <a:ext cx="26974800" cy="16002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entury Gothic" pitchFamily="34" charset="0"/>
              <a:ea typeface="+mn-ea"/>
            </a:endParaRPr>
          </a:p>
        </p:txBody>
      </p:sp>
      <p:sp>
        <p:nvSpPr>
          <p:cNvPr id="6" name="Rectangle 154"/>
          <p:cNvSpPr>
            <a:spLocks noChangeArrowheads="1"/>
          </p:cNvSpPr>
          <p:nvPr/>
        </p:nvSpPr>
        <p:spPr bwMode="auto">
          <a:xfrm>
            <a:off x="342900" y="342900"/>
            <a:ext cx="26746200" cy="15773400"/>
          </a:xfrm>
          <a:prstGeom prst="rect">
            <a:avLst/>
          </a:prstGeom>
          <a:noFill/>
          <a:ln w="9525">
            <a:solidFill>
              <a:srgbClr val="09266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entury Gothic" pitchFamily="34" charset="0"/>
              <a:ea typeface="+mn-ea"/>
            </a:endParaRPr>
          </a:p>
        </p:txBody>
      </p:sp>
      <p:sp>
        <p:nvSpPr>
          <p:cNvPr id="8" name="Text Box 1597"/>
          <p:cNvSpPr txBox="1">
            <a:spLocks noChangeArrowheads="1"/>
          </p:cNvSpPr>
          <p:nvPr/>
        </p:nvSpPr>
        <p:spPr bwMode="auto">
          <a:xfrm>
            <a:off x="457200" y="447675"/>
            <a:ext cx="26517600" cy="1692771"/>
          </a:xfrm>
          <a:prstGeom prst="rect">
            <a:avLst/>
          </a:prstGeom>
          <a:solidFill>
            <a:srgbClr val="000099"/>
          </a:solidFill>
          <a:ln w="12700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bIns="137160"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sz="3800" b="1" dirty="0">
                <a:solidFill>
                  <a:srgbClr val="FFFF00"/>
                </a:solidFill>
                <a:latin typeface="Avenir Next" charset="0"/>
                <a:ea typeface="Avenir Next" charset="0"/>
                <a:cs typeface="Avenir Next" charset="0"/>
              </a:rPr>
              <a:t>Enhancing the Accuracy and Completeness of Medication Reporting </a:t>
            </a:r>
            <a:endParaRPr lang="en-US" sz="3800" dirty="0">
              <a:solidFill>
                <a:srgbClr val="FFFF00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US" sz="3200" dirty="0" smtClean="0">
                <a:latin typeface="Avenir Next" charset="0"/>
                <a:ea typeface="Avenir Next" charset="0"/>
                <a:cs typeface="Avenir Next" charset="0"/>
              </a:rPr>
              <a:t>Amrit 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S. Ahluwalia</a:t>
            </a:r>
            <a:r>
              <a:rPr lang="en-US" sz="3200" baseline="30000" dirty="0"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 BS; </a:t>
            </a:r>
            <a:r>
              <a:rPr lang="en-US" sz="3200" dirty="0" err="1">
                <a:latin typeface="Avenir Next" charset="0"/>
                <a:ea typeface="Avenir Next" charset="0"/>
                <a:cs typeface="Avenir Next" charset="0"/>
              </a:rPr>
              <a:t>Hammad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 Khan</a:t>
            </a:r>
            <a:r>
              <a:rPr lang="en-US" sz="3200" baseline="30000" dirty="0"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 MPH; </a:t>
            </a:r>
            <a:r>
              <a:rPr lang="en-US" sz="3200" dirty="0" err="1">
                <a:latin typeface="Avenir Next" charset="0"/>
                <a:ea typeface="Avenir Next" charset="0"/>
                <a:cs typeface="Avenir Next" charset="0"/>
              </a:rPr>
              <a:t>Shagufta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 Yasmeen</a:t>
            </a:r>
            <a:r>
              <a:rPr lang="en-US" sz="3200" baseline="30000" dirty="0"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3200" dirty="0">
                <a:latin typeface="Avenir Next" charset="0"/>
                <a:ea typeface="Avenir Next" charset="0"/>
                <a:cs typeface="Avenir Next" charset="0"/>
              </a:rPr>
              <a:t> MD </a:t>
            </a:r>
          </a:p>
          <a:p>
            <a:pPr algn="ctr"/>
            <a:r>
              <a:rPr lang="en-US" sz="2800" baseline="30000" dirty="0"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UC Davis School of Medicine, </a:t>
            </a:r>
            <a:r>
              <a:rPr lang="en-US" sz="2800" dirty="0" err="1">
                <a:latin typeface="Avenir Next" charset="0"/>
                <a:ea typeface="Avenir Next" charset="0"/>
                <a:cs typeface="Avenir Next" charset="0"/>
              </a:rPr>
              <a:t>Shifa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 Community Clinic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512" y="471100"/>
            <a:ext cx="1645920" cy="1645920"/>
          </a:xfrm>
          <a:prstGeom prst="rect">
            <a:avLst/>
          </a:prstGeom>
        </p:spPr>
      </p:pic>
      <p:sp>
        <p:nvSpPr>
          <p:cNvPr id="12" name="Text Box 2651"/>
          <p:cNvSpPr txBox="1">
            <a:spLocks noChangeArrowheads="1"/>
          </p:cNvSpPr>
          <p:nvPr/>
        </p:nvSpPr>
        <p:spPr bwMode="auto">
          <a:xfrm>
            <a:off x="468681" y="2956513"/>
            <a:ext cx="7680960" cy="58479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70" tIns="30584" rIns="61170" bIns="30584">
            <a:spAutoFit/>
          </a:bodyPr>
          <a:lstStyle>
            <a:lvl1pPr marL="342900" indent="-3429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1pPr>
            <a:lvl2pPr marL="306388" indent="265113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lvl="1" algn="l" fontAlgn="t">
              <a:spcBef>
                <a:spcPct val="0"/>
              </a:spcBef>
              <a:buFontTx/>
              <a:buChar char="•"/>
              <a:defRPr/>
            </a:pPr>
            <a:endParaRPr lang="en-US" sz="1000" dirty="0">
              <a:solidFill>
                <a:srgbClr val="0070C0"/>
              </a:solidFill>
              <a:effectLst/>
              <a:latin typeface="Arial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Preventable adverse drug reactions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is one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of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the leading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causes of morbidity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&amp; mortality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in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healthcare.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82880" indent="0"/>
            <a:endParaRPr lang="en-US" sz="10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Factors that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complicate prescribing medications: 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832168" lvl="1" indent="-34290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Polypharmacy-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rate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of ADRs increases exponentially after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 patient is on four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or more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medications.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832168" lvl="1" indent="-34290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Medications prescribed by two or more doctors. </a:t>
            </a:r>
          </a:p>
          <a:p>
            <a:pPr marL="832168" lvl="1" indent="-34290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Medications obtained from various pharmacies, and outside the United States. </a:t>
            </a:r>
          </a:p>
          <a:p>
            <a:pPr marL="182880" indent="0"/>
            <a:endParaRPr lang="en-US" sz="10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articularly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important in the community clinic setting. T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ypical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community clinic patient is uninsured, underserved, and non-English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speaking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and often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seen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by a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several health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care providers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.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82880"/>
            <a:endParaRPr lang="en-US" sz="10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Important first step in decreasing the rate of preventable adverse drug reactions is having an accurate and complete understanding of all medications &amp; supplements patients are taking. 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3" name="Text Box 2650"/>
          <p:cNvSpPr txBox="1">
            <a:spLocks noChangeArrowheads="1"/>
          </p:cNvSpPr>
          <p:nvPr/>
        </p:nvSpPr>
        <p:spPr bwMode="auto">
          <a:xfrm>
            <a:off x="468681" y="2316433"/>
            <a:ext cx="7680960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Background</a:t>
            </a:r>
          </a:p>
        </p:txBody>
      </p:sp>
      <p:sp>
        <p:nvSpPr>
          <p:cNvPr id="14" name="Text Box 2651"/>
          <p:cNvSpPr txBox="1">
            <a:spLocks noChangeArrowheads="1"/>
          </p:cNvSpPr>
          <p:nvPr/>
        </p:nvSpPr>
        <p:spPr bwMode="auto">
          <a:xfrm>
            <a:off x="455413" y="9646043"/>
            <a:ext cx="7680960" cy="424752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70" tIns="30584" rIns="61170" bIns="30584">
            <a:spAutoFit/>
          </a:bodyPr>
          <a:lstStyle>
            <a:lvl1pPr marL="342900" indent="-3429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1pPr>
            <a:lvl2pPr marL="306388" indent="265113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lvl="1" algn="l" fontAlgn="t">
              <a:spcBef>
                <a:spcPct val="0"/>
              </a:spcBef>
              <a:buFontTx/>
              <a:buChar char="•"/>
              <a:defRPr/>
            </a:pPr>
            <a:endParaRPr lang="en-US" sz="1000" dirty="0">
              <a:solidFill>
                <a:srgbClr val="0070C0"/>
              </a:solidFill>
              <a:effectLst/>
              <a:latin typeface="Arial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Study Population: All patients 18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years or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older receiving care at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Shifa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Community Clinic between the months of August 2016 through January 2017. </a:t>
            </a:r>
            <a:endParaRPr lang="en-US" sz="2100" dirty="0" smtClean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endParaRPr lang="en-US" sz="1000" dirty="0" smtClean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Single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center longitudinal research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study. 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685800" lvl="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Phase One: No intervention.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Continue with appointment reminder call as usual. </a:t>
            </a:r>
            <a:r>
              <a:rPr lang="en-US" sz="2100" dirty="0" err="1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Shifa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Medication Research Questionnaire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asked at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intake. </a:t>
            </a:r>
          </a:p>
          <a:p>
            <a:pPr marL="685800" lvl="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Phase Two: Intervention phase. During the standard appointment reminder call patients are now reminded to also bring in a complete list of all their medications &amp; supplements and/or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the medication bottles. Questionnaire asked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at intake. </a:t>
            </a:r>
          </a:p>
        </p:txBody>
      </p:sp>
      <p:sp>
        <p:nvSpPr>
          <p:cNvPr id="15" name="Text Box 2650"/>
          <p:cNvSpPr txBox="1">
            <a:spLocks noChangeArrowheads="1"/>
          </p:cNvSpPr>
          <p:nvPr/>
        </p:nvSpPr>
        <p:spPr bwMode="auto">
          <a:xfrm>
            <a:off x="455413" y="9017539"/>
            <a:ext cx="7680960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Methods</a:t>
            </a:r>
            <a:endParaRPr lang="en-US" altLang="x-none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0" name="Text Box 2651"/>
          <p:cNvSpPr txBox="1">
            <a:spLocks noChangeArrowheads="1"/>
          </p:cNvSpPr>
          <p:nvPr/>
        </p:nvSpPr>
        <p:spPr bwMode="auto">
          <a:xfrm>
            <a:off x="19293840" y="2956513"/>
            <a:ext cx="7680960" cy="746379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70" tIns="30584" rIns="61170" bIns="30584">
            <a:spAutoFit/>
          </a:bodyPr>
          <a:lstStyle>
            <a:lvl1pPr marL="342900" indent="-3429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1pPr>
            <a:lvl2pPr marL="306388" indent="265113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182880" lvl="1" algn="l" fontAlgn="t">
              <a:spcBef>
                <a:spcPct val="0"/>
              </a:spcBef>
              <a:buFontTx/>
              <a:buChar char="•"/>
              <a:defRPr/>
            </a:pPr>
            <a:endParaRPr lang="en-US" sz="1000" dirty="0">
              <a:solidFill>
                <a:schemeClr val="accent1">
                  <a:lumMod val="75000"/>
                </a:schemeClr>
              </a:solidFill>
              <a:effectLst/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Between the months of August 2016 through January 2017 a total of 185 participants completed the questionnaire. </a:t>
            </a:r>
          </a:p>
          <a:p>
            <a:pPr marL="832168" lvl="1" indent="-34290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94 patients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prior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to initiation of telephone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reminders. 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832168" lvl="1" indent="-342900">
              <a:buFont typeface="Courier New" charset="0"/>
              <a:buChar char="o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91 patients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after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the implementation of telephone reminders. </a:t>
            </a:r>
            <a:endParaRPr lang="en-US" sz="2100" dirty="0" smtClean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82880" indent="0"/>
            <a:endParaRPr lang="en-US" sz="10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Table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1: Demographic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information: Overall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mean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age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was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42 ± 13 years, 59%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female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, and 27%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non-native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English speakers.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71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% of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participants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were follow-ups, 11% were taking medications obtained outside the United States, and patients were taking an average of 2.6 ± 2.1 medications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.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82880"/>
            <a:endParaRPr lang="en-US" sz="10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Prior to initiating telephone reminders 36 of the 94 patients (38%) bought in their complete medication list. After implementing the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reminders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58 of the 91 patients (64%) brought in their complete medication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list-- a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statistically significant increase in medication completeness (Table 2). </a:t>
            </a:r>
          </a:p>
          <a:p>
            <a:pPr marL="182880"/>
            <a:endParaRPr lang="en-US" sz="10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Figure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3: 68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% of patients felt it would be helpful to bring in their mediation and 89% felt it would be helpful to receive a card with all their medications. </a:t>
            </a:r>
          </a:p>
        </p:txBody>
      </p:sp>
      <p:sp>
        <p:nvSpPr>
          <p:cNvPr id="21" name="Text Box 2650"/>
          <p:cNvSpPr txBox="1">
            <a:spLocks noChangeArrowheads="1"/>
          </p:cNvSpPr>
          <p:nvPr/>
        </p:nvSpPr>
        <p:spPr bwMode="auto">
          <a:xfrm>
            <a:off x="19293840" y="2327684"/>
            <a:ext cx="7680960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Results</a:t>
            </a:r>
            <a:endParaRPr lang="en-US" altLang="x-none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2" name="Text Box 2651"/>
          <p:cNvSpPr txBox="1">
            <a:spLocks noChangeArrowheads="1"/>
          </p:cNvSpPr>
          <p:nvPr/>
        </p:nvSpPr>
        <p:spPr bwMode="auto">
          <a:xfrm>
            <a:off x="19293840" y="11212583"/>
            <a:ext cx="7680960" cy="250858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70" tIns="30584" rIns="61170" bIns="30584">
            <a:spAutoFit/>
          </a:bodyPr>
          <a:lstStyle>
            <a:lvl1pPr marL="342900" indent="-3429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1pPr>
            <a:lvl2pPr marL="306388" indent="265113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182880" indent="0"/>
            <a:endParaRPr lang="en-US" sz="12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This study successfully showed that implementing a telephone notification system increases the proportion of patients who bring in a complete list of all their medications &amp; supplements and/or the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bottles.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Future studies should be aimed at quantifying how this intervention affects the rate of preventable adverse drug reactions/ medication errors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in the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community clinic. </a:t>
            </a:r>
          </a:p>
        </p:txBody>
      </p:sp>
      <p:sp>
        <p:nvSpPr>
          <p:cNvPr id="23" name="Text Box 2650"/>
          <p:cNvSpPr txBox="1">
            <a:spLocks noChangeArrowheads="1"/>
          </p:cNvSpPr>
          <p:nvPr/>
        </p:nvSpPr>
        <p:spPr bwMode="auto">
          <a:xfrm>
            <a:off x="19293840" y="10579556"/>
            <a:ext cx="7680960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Conclusions</a:t>
            </a:r>
            <a:endParaRPr lang="en-US" altLang="x-none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6" name="Text Box 2651"/>
          <p:cNvSpPr txBox="1">
            <a:spLocks noChangeArrowheads="1"/>
          </p:cNvSpPr>
          <p:nvPr/>
        </p:nvSpPr>
        <p:spPr bwMode="auto">
          <a:xfrm>
            <a:off x="19293840" y="14514273"/>
            <a:ext cx="7680960" cy="153909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70" tIns="30584" rIns="61170" bIns="30584">
            <a:spAutoFit/>
          </a:bodyPr>
          <a:lstStyle>
            <a:lvl1pPr marL="342900" indent="-3429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1pPr>
            <a:lvl2pPr marL="306388" indent="265113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182880" indent="0"/>
            <a:endParaRPr lang="en-US" sz="12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We would like to extend our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sincerest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gratitude to Dr. Yasmeen for her mentorship and to the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Shifa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undergraduate staff for their dedication to this project and patient care. </a:t>
            </a:r>
          </a:p>
        </p:txBody>
      </p:sp>
      <p:sp>
        <p:nvSpPr>
          <p:cNvPr id="27" name="Text Box 2650"/>
          <p:cNvSpPr txBox="1">
            <a:spLocks noChangeArrowheads="1"/>
          </p:cNvSpPr>
          <p:nvPr/>
        </p:nvSpPr>
        <p:spPr bwMode="auto">
          <a:xfrm>
            <a:off x="19293840" y="13884051"/>
            <a:ext cx="7680960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Acknowledgments </a:t>
            </a:r>
            <a:endParaRPr lang="en-US" altLang="x-none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8" name="Text Box 2650"/>
          <p:cNvSpPr txBox="1">
            <a:spLocks noChangeArrowheads="1"/>
          </p:cNvSpPr>
          <p:nvPr/>
        </p:nvSpPr>
        <p:spPr bwMode="auto">
          <a:xfrm>
            <a:off x="8271916" y="2314076"/>
            <a:ext cx="10907624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Results</a:t>
            </a:r>
            <a:endParaRPr lang="en-US" altLang="x-none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8273582" y="6233095"/>
            <a:ext cx="5394960" cy="4681648"/>
            <a:chOff x="11277600" y="9917965"/>
            <a:chExt cx="5588000" cy="4849164"/>
          </a:xfrm>
        </p:grpSpPr>
        <p:sp>
          <p:nvSpPr>
            <p:cNvPr id="44" name="Rectangle 43"/>
            <p:cNvSpPr/>
            <p:nvPr/>
          </p:nvSpPr>
          <p:spPr>
            <a:xfrm>
              <a:off x="11277600" y="9917965"/>
              <a:ext cx="5588000" cy="484916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1401742" y="9982003"/>
              <a:ext cx="5339715" cy="4619681"/>
              <a:chOff x="11422920" y="9980714"/>
              <a:chExt cx="5339715" cy="4619681"/>
            </a:xfrm>
          </p:grpSpPr>
          <p:sp>
            <p:nvSpPr>
              <p:cNvPr id="35" name="Text Box 5"/>
              <p:cNvSpPr txBox="1"/>
              <p:nvPr/>
            </p:nvSpPr>
            <p:spPr>
              <a:xfrm>
                <a:off x="11422920" y="9980714"/>
                <a:ext cx="5335905" cy="33718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700" b="1" dirty="0">
                    <a:effectLst/>
                    <a:latin typeface="Avenir Next" charset="0"/>
                    <a:ea typeface="Calibri" charset="0"/>
                    <a:cs typeface="Times New Roman" charset="0"/>
                  </a:rPr>
                  <a:t>Figure </a:t>
                </a:r>
                <a:r>
                  <a:rPr lang="en-US" sz="1700" b="1" dirty="0" smtClean="0">
                    <a:effectLst/>
                    <a:latin typeface="Avenir Next" charset="0"/>
                    <a:ea typeface="Calibri" charset="0"/>
                    <a:cs typeface="Times New Roman" charset="0"/>
                  </a:rPr>
                  <a:t>1</a:t>
                </a:r>
                <a:r>
                  <a:rPr lang="en-US" sz="1700" dirty="0" smtClean="0">
                    <a:effectLst/>
                    <a:latin typeface="Avenir Next" charset="0"/>
                    <a:ea typeface="Calibri" charset="0"/>
                    <a:cs typeface="Times New Roman" charset="0"/>
                  </a:rPr>
                  <a:t>. Age </a:t>
                </a:r>
                <a:r>
                  <a:rPr lang="en-US" sz="1700" dirty="0">
                    <a:effectLst/>
                    <a:latin typeface="Avenir Next" charset="0"/>
                    <a:ea typeface="Calibri" charset="0"/>
                    <a:cs typeface="Times New Roman" charset="0"/>
                  </a:rPr>
                  <a:t>Distribution of Participants</a:t>
                </a:r>
                <a:endParaRPr lang="en-US" sz="1700" dirty="0">
                  <a:effectLst/>
                  <a:ea typeface="Calibri" charset="0"/>
                  <a:cs typeface="Times New Roman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1422920" y="10334333"/>
                <a:ext cx="5339715" cy="635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7" name="Picture 36" descr="Fig%201.jpeg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7" t="6349" r="4116" b="1709"/>
              <a:stretch/>
            </p:blipFill>
            <p:spPr bwMode="auto">
              <a:xfrm>
                <a:off x="11422920" y="10376377"/>
                <a:ext cx="5335905" cy="422401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8275422" y="2963793"/>
            <a:ext cx="5394960" cy="2996262"/>
            <a:chOff x="9436100" y="6368239"/>
            <a:chExt cx="5664200" cy="3145793"/>
          </a:xfrm>
        </p:grpSpPr>
        <p:sp>
          <p:nvSpPr>
            <p:cNvPr id="43" name="Rectangle 42"/>
            <p:cNvSpPr/>
            <p:nvPr/>
          </p:nvSpPr>
          <p:spPr>
            <a:xfrm>
              <a:off x="9436100" y="6368239"/>
              <a:ext cx="5664200" cy="314579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545757" y="6518524"/>
              <a:ext cx="5458460" cy="2904738"/>
              <a:chOff x="9545757" y="6518524"/>
              <a:chExt cx="5458460" cy="290473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545757" y="6518524"/>
                <a:ext cx="5458460" cy="2904738"/>
                <a:chOff x="10981029" y="7883912"/>
                <a:chExt cx="5458460" cy="2904738"/>
              </a:xfrm>
              <a:noFill/>
            </p:grpSpPr>
            <p:sp>
              <p:nvSpPr>
                <p:cNvPr id="29" name="Text Box 3"/>
                <p:cNvSpPr txBox="1"/>
                <p:nvPr/>
              </p:nvSpPr>
              <p:spPr>
                <a:xfrm>
                  <a:off x="11003992" y="7883912"/>
                  <a:ext cx="5318048" cy="3444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700" b="1" dirty="0">
                      <a:effectLst/>
                      <a:latin typeface="Avenir Next" charset="0"/>
                      <a:ea typeface="Calibri" charset="0"/>
                      <a:cs typeface="Times New Roman" charset="0"/>
                    </a:rPr>
                    <a:t>Table 1</a:t>
                  </a:r>
                  <a:r>
                    <a:rPr lang="en-US" sz="1700" dirty="0">
                      <a:effectLst/>
                      <a:latin typeface="Avenir Next" charset="0"/>
                      <a:ea typeface="Calibri" charset="0"/>
                      <a:cs typeface="Times New Roman" charset="0"/>
                    </a:rPr>
                    <a:t>. Sociodemographic </a:t>
                  </a:r>
                  <a:r>
                    <a:rPr lang="en-US" sz="1700" dirty="0" smtClean="0">
                      <a:effectLst/>
                      <a:latin typeface="Avenir Next" charset="0"/>
                      <a:ea typeface="Calibri" charset="0"/>
                      <a:cs typeface="Times New Roman" charset="0"/>
                    </a:rPr>
                    <a:t>Characteristics</a:t>
                  </a:r>
                  <a:endParaRPr lang="en-US" sz="1700" dirty="0">
                    <a:effectLst/>
                    <a:ea typeface="Calibri" charset="0"/>
                    <a:cs typeface="Times New Roman" charset="0"/>
                  </a:endParaRPr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1109960" y="8228330"/>
                  <a:ext cx="5212080" cy="2540"/>
                </a:xfrm>
                <a:prstGeom prst="line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30" descr="table1.jpeg"/>
                <p:cNvPicPr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14" t="3153" r="3051" b="3695"/>
                <a:stretch/>
              </p:blipFill>
              <p:spPr bwMode="auto">
                <a:xfrm>
                  <a:off x="10981029" y="8228330"/>
                  <a:ext cx="5458460" cy="25603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cxnSp>
            <p:nvCxnSpPr>
              <p:cNvPr id="38" name="Straight Connector 37"/>
              <p:cNvCxnSpPr/>
              <p:nvPr/>
            </p:nvCxnSpPr>
            <p:spPr>
              <a:xfrm>
                <a:off x="9568720" y="6827681"/>
                <a:ext cx="543549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8273582" y="11141203"/>
            <a:ext cx="5394960" cy="4629961"/>
            <a:chOff x="8795307" y="11214101"/>
            <a:chExt cx="5593793" cy="4800600"/>
          </a:xfrm>
        </p:grpSpPr>
        <p:sp>
          <p:nvSpPr>
            <p:cNvPr id="53" name="Rectangle 52"/>
            <p:cNvSpPr/>
            <p:nvPr/>
          </p:nvSpPr>
          <p:spPr>
            <a:xfrm>
              <a:off x="8795307" y="11214101"/>
              <a:ext cx="5593793" cy="48006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902376" y="11317205"/>
              <a:ext cx="5340150" cy="4619838"/>
              <a:chOff x="13939622" y="10804046"/>
              <a:chExt cx="5340150" cy="4619838"/>
            </a:xfrm>
          </p:grpSpPr>
          <p:sp>
            <p:nvSpPr>
              <p:cNvPr id="47" name="Text Box 6"/>
              <p:cNvSpPr txBox="1"/>
              <p:nvPr/>
            </p:nvSpPr>
            <p:spPr>
              <a:xfrm>
                <a:off x="13939622" y="10804046"/>
                <a:ext cx="4966335" cy="3727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700" b="1" dirty="0">
                    <a:effectLst/>
                    <a:latin typeface="Avenir Next" charset="0"/>
                    <a:ea typeface="Calibri" charset="0"/>
                    <a:cs typeface="Times New Roman" charset="0"/>
                  </a:rPr>
                  <a:t>Figure 2</a:t>
                </a:r>
                <a:r>
                  <a:rPr lang="en-US" sz="1700" dirty="0">
                    <a:effectLst/>
                    <a:latin typeface="Avenir Next" charset="0"/>
                    <a:ea typeface="Calibri" charset="0"/>
                    <a:cs typeface="Times New Roman" charset="0"/>
                  </a:rPr>
                  <a:t>. Current Number of Medications</a:t>
                </a:r>
                <a:endParaRPr lang="en-US" sz="1700" dirty="0">
                  <a:effectLst/>
                  <a:ea typeface="Calibri" charset="0"/>
                  <a:cs typeface="Times New Roman" charset="0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13940057" y="11176791"/>
                <a:ext cx="5339715" cy="635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9" name="Picture 48" descr="Fig%202.jpe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5" t="5657" r="3422" b="5669"/>
              <a:stretch/>
            </p:blipFill>
            <p:spPr bwMode="auto">
              <a:xfrm>
                <a:off x="13939622" y="11220154"/>
                <a:ext cx="5340096" cy="42037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51" name="Text Box 2651"/>
          <p:cNvSpPr txBox="1">
            <a:spLocks noChangeArrowheads="1"/>
          </p:cNvSpPr>
          <p:nvPr/>
        </p:nvSpPr>
        <p:spPr bwMode="auto">
          <a:xfrm>
            <a:off x="455413" y="14739902"/>
            <a:ext cx="7680960" cy="10312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170" tIns="30584" rIns="61170" bIns="30584">
            <a:spAutoFit/>
          </a:bodyPr>
          <a:lstStyle>
            <a:lvl1pPr marL="342900" indent="-3429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1pPr>
            <a:lvl2pPr marL="306388" indent="265113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571500"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ctr" defTabSz="5715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bg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525780">
              <a:buFont typeface="Arial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To measure the effect of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implementing a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telephone notification system on the proportion of patients who bring in a current medication 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list. 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2" name="Text Box 2650"/>
          <p:cNvSpPr txBox="1">
            <a:spLocks noChangeArrowheads="1"/>
          </p:cNvSpPr>
          <p:nvPr/>
        </p:nvSpPr>
        <p:spPr bwMode="auto">
          <a:xfrm>
            <a:off x="455413" y="14106631"/>
            <a:ext cx="7680960" cy="54864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x-none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Objective</a:t>
            </a:r>
            <a:endParaRPr lang="en-US" altLang="x-none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3784580" y="2956513"/>
            <a:ext cx="5394960" cy="2817614"/>
            <a:chOff x="13604006" y="3142441"/>
            <a:chExt cx="5394960" cy="2817614"/>
          </a:xfrm>
        </p:grpSpPr>
        <p:sp>
          <p:nvSpPr>
            <p:cNvPr id="58" name="Rectangle 57"/>
            <p:cNvSpPr/>
            <p:nvPr/>
          </p:nvSpPr>
          <p:spPr>
            <a:xfrm>
              <a:off x="13604006" y="3142441"/>
              <a:ext cx="5394960" cy="281761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4"/>
            <p:cNvSpPr txBox="1"/>
            <p:nvPr/>
          </p:nvSpPr>
          <p:spPr>
            <a:xfrm>
              <a:off x="13725728" y="3225824"/>
              <a:ext cx="5202936" cy="6079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effectLst/>
                  <a:latin typeface="Avenir Next" charset="0"/>
                  <a:ea typeface="Calibri" charset="0"/>
                  <a:cs typeface="Times New Roman" charset="0"/>
                </a:rPr>
                <a:t>Table 2</a:t>
              </a:r>
              <a:r>
                <a:rPr lang="en-US" sz="1700" dirty="0">
                  <a:effectLst/>
                  <a:latin typeface="Avenir Next" charset="0"/>
                  <a:ea typeface="Calibri" charset="0"/>
                  <a:cs typeface="Times New Roman" charset="0"/>
                </a:rPr>
                <a:t>. Proportion of Patients </a:t>
              </a:r>
              <a:r>
                <a:rPr lang="en-US" sz="1700" dirty="0" smtClean="0">
                  <a:effectLst/>
                  <a:latin typeface="Avenir Next" charset="0"/>
                  <a:ea typeface="Calibri" charset="0"/>
                  <a:cs typeface="Times New Roman" charset="0"/>
                </a:rPr>
                <a:t>Who </a:t>
              </a:r>
              <a:r>
                <a:rPr lang="en-US" sz="1700" dirty="0">
                  <a:effectLst/>
                  <a:latin typeface="Avenir Next" charset="0"/>
                  <a:ea typeface="Calibri" charset="0"/>
                  <a:cs typeface="Times New Roman" charset="0"/>
                </a:rPr>
                <a:t>Brought their Medications to the Appointment</a:t>
              </a:r>
              <a:endParaRPr lang="en-US" sz="1700" dirty="0">
                <a:effectLst/>
                <a:ea typeface="Calibri" charset="0"/>
                <a:cs typeface="Times New Roman" charset="0"/>
              </a:endParaRPr>
            </a:p>
          </p:txBody>
        </p:sp>
        <p:pic>
          <p:nvPicPr>
            <p:cNvPr id="56" name="Picture 55" descr="table%202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5728" y="3916201"/>
              <a:ext cx="5202936" cy="192076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13725728" y="3833794"/>
              <a:ext cx="520293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 Box 7"/>
          <p:cNvSpPr txBox="1"/>
          <p:nvPr/>
        </p:nvSpPr>
        <p:spPr>
          <a:xfrm>
            <a:off x="13906302" y="6008108"/>
            <a:ext cx="5022362" cy="62067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effectLst/>
                <a:latin typeface="Avenir Next" charset="0"/>
                <a:ea typeface="Calibri" charset="0"/>
                <a:cs typeface="Times New Roman" charset="0"/>
              </a:rPr>
              <a:t>Figure </a:t>
            </a:r>
            <a:r>
              <a:rPr lang="en-US" sz="1700" b="1" dirty="0" smtClean="0">
                <a:effectLst/>
                <a:latin typeface="Avenir Next" charset="0"/>
                <a:ea typeface="Calibri" charset="0"/>
                <a:cs typeface="Times New Roman" charset="0"/>
              </a:rPr>
              <a:t>3</a:t>
            </a:r>
            <a:r>
              <a:rPr lang="en-US" sz="1700" dirty="0" smtClean="0">
                <a:effectLst/>
                <a:latin typeface="Avenir Next" charset="0"/>
                <a:ea typeface="Calibri" charset="0"/>
                <a:cs typeface="Times New Roman" charset="0"/>
              </a:rPr>
              <a:t>. </a:t>
            </a:r>
            <a:r>
              <a:rPr lang="en-US" sz="1700" dirty="0">
                <a:effectLst/>
                <a:latin typeface="Avenir Next" charset="0"/>
                <a:ea typeface="Calibri" charset="0"/>
                <a:cs typeface="Times New Roman" charset="0"/>
              </a:rPr>
              <a:t>Participant Receptiveness to Medication Reporting</a:t>
            </a:r>
            <a:endParaRPr lang="en-US" sz="1700" dirty="0">
              <a:effectLst/>
              <a:ea typeface="Calibri" charset="0"/>
              <a:cs typeface="Times New Roman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3906302" y="6592282"/>
            <a:ext cx="52029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2" name="Picture 61" descr="fig%203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10362" r="7689"/>
          <a:stretch/>
        </p:blipFill>
        <p:spPr bwMode="auto">
          <a:xfrm>
            <a:off x="14125002" y="6737984"/>
            <a:ext cx="4663440" cy="4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 descr="fig%204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4069" r="10486" b="2933"/>
          <a:stretch/>
        </p:blipFill>
        <p:spPr bwMode="auto">
          <a:xfrm>
            <a:off x="14125002" y="11256799"/>
            <a:ext cx="4663440" cy="4673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Straight Connector 67"/>
          <p:cNvCxnSpPr/>
          <p:nvPr/>
        </p:nvCxnSpPr>
        <p:spPr>
          <a:xfrm flipV="1">
            <a:off x="468681" y="2156521"/>
            <a:ext cx="26517600" cy="900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054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1641</TotalTime>
  <Words>562</Words>
  <Application>Microsoft Macintosh PowerPoint</Application>
  <PresentationFormat>Custom</PresentationFormat>
  <Paragraphs>47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Avenir Next</vt:lpstr>
      <vt:lpstr>Calibri</vt:lpstr>
      <vt:lpstr>Calibri Light</vt:lpstr>
      <vt:lpstr>Courier New</vt:lpstr>
      <vt:lpstr>ＭＳ Ｐゴシック</vt:lpstr>
      <vt:lpstr>Arial</vt:lpstr>
      <vt:lpstr>Century Gothic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Amrit Singh Ahluwalia</dc:creator>
  <cp:lastModifiedBy>Amrit Singh Ahluwalia</cp:lastModifiedBy>
  <cp:revision>38</cp:revision>
  <dcterms:created xsi:type="dcterms:W3CDTF">2017-02-16T23:56:13Z</dcterms:created>
  <dcterms:modified xsi:type="dcterms:W3CDTF">2017-02-18T03:20:49Z</dcterms:modified>
</cp:coreProperties>
</file>